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14" r:id="rId4"/>
    <p:sldMasterId id="2147483732" r:id="rId5"/>
    <p:sldMasterId id="2147483744" r:id="rId6"/>
    <p:sldMasterId id="2147483775" r:id="rId7"/>
    <p:sldMasterId id="2147483787" r:id="rId8"/>
    <p:sldMasterId id="2147483799" r:id="rId9"/>
  </p:sldMasterIdLst>
  <p:notesMasterIdLst>
    <p:notesMasterId r:id="rId28"/>
  </p:notesMasterIdLst>
  <p:sldIdLst>
    <p:sldId id="256" r:id="rId10"/>
    <p:sldId id="266" r:id="rId11"/>
    <p:sldId id="257" r:id="rId12"/>
    <p:sldId id="272" r:id="rId13"/>
    <p:sldId id="258" r:id="rId14"/>
    <p:sldId id="259" r:id="rId15"/>
    <p:sldId id="260" r:id="rId16"/>
    <p:sldId id="261" r:id="rId17"/>
    <p:sldId id="262" r:id="rId18"/>
    <p:sldId id="274" r:id="rId19"/>
    <p:sldId id="265" r:id="rId20"/>
    <p:sldId id="267" r:id="rId21"/>
    <p:sldId id="268" r:id="rId22"/>
    <p:sldId id="269" r:id="rId23"/>
    <p:sldId id="270" r:id="rId24"/>
    <p:sldId id="273" r:id="rId25"/>
    <p:sldId id="263" r:id="rId26"/>
    <p:sldId id="26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C957F-AC18-4DB2-AEC8-948F4BAABB3D}" type="datetimeFigureOut">
              <a:rPr lang="en-IN" smtClean="0"/>
              <a:t>24-11-2021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80B7E-C86C-4CA0-9306-449BD9945F66}" type="slidenum">
              <a:rPr lang="en-IN" smtClean="0"/>
              <a:t>‹#›</a:t>
            </a:fld>
            <a:endParaRPr lang="en-IN"/>
          </a:p>
        </p:txBody>
      </p:sp>
    </p:spTree>
    <p:extLst>
      <p:ext uri="{BB962C8B-B14F-4D97-AF65-F5344CB8AC3E}">
        <p14:creationId xmlns:p14="http://schemas.microsoft.com/office/powerpoint/2010/main" val="1475521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F80B7E-C86C-4CA0-9306-449BD9945F66}" type="slidenum">
              <a:rPr lang="en-IN" smtClean="0"/>
              <a:t>9</a:t>
            </a:fld>
            <a:endParaRPr lang="en-IN"/>
          </a:p>
        </p:txBody>
      </p:sp>
    </p:spTree>
    <p:extLst>
      <p:ext uri="{BB962C8B-B14F-4D97-AF65-F5344CB8AC3E}">
        <p14:creationId xmlns:p14="http://schemas.microsoft.com/office/powerpoint/2010/main" val="145701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164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4161489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0911339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107639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B3978B2F-2BCC-4EC7-917B-F70EBCE37942}"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363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44036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4192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0027165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18019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9447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0527943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868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2832102" y="6422855"/>
            <a:ext cx="3209752" cy="365125"/>
          </a:xfrm>
        </p:spPr>
        <p:txBody>
          <a:bodyPr/>
          <a:lstStyle/>
          <a:p>
            <a:endParaRPr lang="en-US"/>
          </a:p>
        </p:txBody>
      </p:sp>
      <p:sp>
        <p:nvSpPr>
          <p:cNvPr id="6" name="Slide Number Placeholder 5"/>
          <p:cNvSpPr>
            <a:spLocks noGrp="1"/>
          </p:cNvSpPr>
          <p:nvPr>
            <p:ph type="sldNum" sz="quarter" idx="12"/>
          </p:nvPr>
        </p:nvSpPr>
        <p:spPr>
          <a:xfrm>
            <a:off x="6054787" y="6422855"/>
            <a:ext cx="659819" cy="365125"/>
          </a:xfrm>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2473435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5702180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9618651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0741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38298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0781499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880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47254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5531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1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B3978B2F-2BCC-4EC7-917B-F70EBCE37942}"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5772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5007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7224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2700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596768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541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284692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766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581133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7831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598586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461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en-US"/>
              <a:t>Click to edit Master subtitle style</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F0F09AB2-72BA-4F94-A2ED-4F01A850E160}" type="datetimeFigureOut">
              <a:rPr lang="en-US" smtClean="0"/>
              <a:t>11/24/2021</a:t>
            </a:fld>
            <a:endParaRPr lang="en-US"/>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349560336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2638096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6453378" y="5211060"/>
            <a:ext cx="1584198" cy="228600"/>
          </a:xfrm>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88883978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209179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186873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646898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41534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64952001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0F09AB2-72BA-4F94-A2ED-4F01A850E160}" type="datetimeFigureOut">
              <a:rPr lang="en-US" smtClean="0"/>
              <a:t>11/24/2021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B3978B2F-2BCC-4EC7-917B-F70EBCE37942}" type="slidenum">
              <a:rPr lang="en-US" smtClean="0"/>
              <a:t>‹#›</a:t>
            </a:fld>
            <a:endParaRPr lang="en-US"/>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8456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B3978B2F-2BCC-4EC7-917B-F70EBCE37942}" type="slidenum">
              <a:rPr lang="en-US" smtClean="0"/>
              <a:t>‹#›</a:t>
            </a:fld>
            <a:endParaRPr lang="en-US"/>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6832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553833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862389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B3978B2F-2BCC-4EC7-917B-F70EBCE37942}" type="slidenum">
              <a:rPr lang="en-US" smtClean="0"/>
              <a:t>‹#›</a:t>
            </a:fld>
            <a:endParaRPr lang="en-US"/>
          </a:p>
        </p:txBody>
      </p:sp>
      <p:cxnSp>
        <p:nvCxnSpPr>
          <p:cNvPr id="15" name="Straight Connector 14"/>
          <p:cNvCxnSpPr/>
          <p:nvPr/>
        </p:nvCxnSpPr>
        <p:spPr>
          <a:xfrm>
            <a:off x="2019825" y="3471329"/>
            <a:ext cx="5113083"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43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6" y="2354670"/>
            <a:ext cx="6595533"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041177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31" name="Straight Connector 30"/>
          <p:cNvCxnSpPr/>
          <p:nvPr/>
        </p:nvCxnSpPr>
        <p:spPr>
          <a:xfrm>
            <a:off x="1278466" y="3599392"/>
            <a:ext cx="6595533"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823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7957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095786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2"/>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2"/>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cxnSp>
        <p:nvCxnSpPr>
          <p:cNvPr id="41" name="Straight Connector 40"/>
          <p:cNvCxnSpPr/>
          <p:nvPr/>
        </p:nvCxnSpPr>
        <p:spPr>
          <a:xfrm>
            <a:off x="1278466" y="2354670"/>
            <a:ext cx="659553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093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1278466" y="2354670"/>
            <a:ext cx="659553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75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79379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27396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cxnSp>
        <p:nvCxnSpPr>
          <p:cNvPr id="16" name="Straight Connector 15"/>
          <p:cNvCxnSpPr/>
          <p:nvPr/>
        </p:nvCxnSpPr>
        <p:spPr>
          <a:xfrm>
            <a:off x="1278466" y="2912533"/>
            <a:ext cx="233359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05123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218221"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55039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6737625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1278465" y="4140199"/>
            <a:ext cx="6606425"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43602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363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150225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051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5" name="Straight Connector 14"/>
          <p:cNvCxnSpPr/>
          <p:nvPr/>
        </p:nvCxnSpPr>
        <p:spPr>
          <a:xfrm>
            <a:off x="1278469" y="3429000"/>
            <a:ext cx="6606421"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4138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1278466" y="2354670"/>
            <a:ext cx="660642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105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0627144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14" name="Straight Connector 13"/>
          <p:cNvCxnSpPr/>
          <p:nvPr/>
        </p:nvCxnSpPr>
        <p:spPr>
          <a:xfrm>
            <a:off x="6245512" y="906873"/>
            <a:ext cx="0" cy="4968993"/>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943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5114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128171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0482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671372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2407218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27151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858348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41034735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14521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03362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0030072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213509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0363622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725877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9429304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4999974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666560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7214744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1616893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85307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0612028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3067742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174090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1769473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11485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795976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7972144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298143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6988856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4501760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847226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2653168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30928793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103202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16960905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9476738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9793789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385268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857544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29056851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39110993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80606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5419440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581192" y="5951810"/>
            <a:ext cx="5922209"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16079678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B3978B2F-2BCC-4EC7-917B-F70EBCE37942}" type="slidenum">
              <a:rPr lang="en-US" smtClean="0"/>
              <a:t>‹#›</a:t>
            </a:fld>
            <a:endParaRPr lang="en-US"/>
          </a:p>
        </p:txBody>
      </p:sp>
    </p:spTree>
    <p:extLst>
      <p:ext uri="{BB962C8B-B14F-4D97-AF65-F5344CB8AC3E}">
        <p14:creationId xmlns:p14="http://schemas.microsoft.com/office/powerpoint/2010/main" val="2483634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5356506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B3978B2F-2BCC-4EC7-917B-F70EBCE37942}" type="slidenum">
              <a:rPr lang="en-US" smtClean="0"/>
              <a:t>‹#›</a:t>
            </a:fld>
            <a:endParaRPr lang="en-US"/>
          </a:p>
        </p:txBody>
      </p:sp>
    </p:spTree>
    <p:extLst>
      <p:ext uri="{BB962C8B-B14F-4D97-AF65-F5344CB8AC3E}">
        <p14:creationId xmlns:p14="http://schemas.microsoft.com/office/powerpoint/2010/main" val="42168974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09AB2-72BA-4F94-A2ED-4F01A850E16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2689037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09AB2-72BA-4F94-A2ED-4F01A850E16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40597049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F0F09AB2-72BA-4F94-A2ED-4F01A850E160}" type="datetimeFigureOut">
              <a:rPr lang="en-US" smtClean="0"/>
              <a:t>11/24/2021</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3818430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09AB2-72BA-4F94-A2ED-4F01A850E16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1787058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F0F09AB2-72BA-4F94-A2ED-4F01A850E160}" type="datetimeFigureOut">
              <a:rPr lang="en-US" smtClean="0"/>
              <a:t>11/24/2021</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4854247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0F09AB2-72BA-4F94-A2ED-4F01A850E160}" type="datetimeFigureOut">
              <a:rPr lang="en-US" smtClean="0"/>
              <a:t>11/24/2021</a:t>
            </a:fld>
            <a:endParaRPr lang="en-US"/>
          </a:p>
        </p:txBody>
      </p:sp>
      <p:sp>
        <p:nvSpPr>
          <p:cNvPr id="10" name="Slide Number Placeholder 9"/>
          <p:cNvSpPr>
            <a:spLocks noGrp="1"/>
          </p:cNvSpPr>
          <p:nvPr>
            <p:ph type="sldNum" sz="quarter" idx="12"/>
          </p:nvPr>
        </p:nvSpPr>
        <p:spPr/>
        <p:txBody>
          <a:bodyPr/>
          <a:lstStyle/>
          <a:p>
            <a:fld id="{B3978B2F-2BCC-4EC7-917B-F70EBCE37942}" type="slidenum">
              <a:rPr lang="en-US" smtClean="0"/>
              <a:t>‹#›</a:t>
            </a:fld>
            <a:endParaRPr lang="en-US"/>
          </a:p>
        </p:txBody>
      </p:sp>
    </p:spTree>
    <p:extLst>
      <p:ext uri="{BB962C8B-B14F-4D97-AF65-F5344CB8AC3E}">
        <p14:creationId xmlns:p14="http://schemas.microsoft.com/office/powerpoint/2010/main" val="2772976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10.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6.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7.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4.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8.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image" Target="../media/image15.png"/><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microsoft.com/office/2007/relationships/hdphoto" Target="../media/hdphoto1.wdp"/></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9.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8.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24440145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10669573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27444229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S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189504305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3978B2F-2BCC-4EC7-917B-F70EBCE37942}"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09564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34600163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B3978B2F-2BCC-4EC7-917B-F70EBCE37942}" type="slidenum">
              <a:rPr lang="en-US" smtClean="0"/>
              <a:t>‹#›</a:t>
            </a:fld>
            <a:endParaRPr 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148966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1507983186"/>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F09AB2-72BA-4F94-A2ED-4F01A850E160}" type="datetimeFigureOut">
              <a:rPr lang="en-US" smtClean="0"/>
              <a:t>11/24/2021</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978B2F-2BCC-4EC7-917B-F70EBCE37942}" type="slidenum">
              <a:rPr lang="en-US" smtClean="0"/>
              <a:t>‹#›</a:t>
            </a:fld>
            <a:endParaRPr lang="en-US"/>
          </a:p>
        </p:txBody>
      </p:sp>
    </p:spTree>
    <p:extLst>
      <p:ext uri="{BB962C8B-B14F-4D97-AF65-F5344CB8AC3E}">
        <p14:creationId xmlns:p14="http://schemas.microsoft.com/office/powerpoint/2010/main" val="279586785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3" Type="http://schemas.openxmlformats.org/officeDocument/2006/relationships/hyperlink" Target="https://www.positronx.io/mean-stack-tutorial-angular-7-crud-bootstrap/" TargetMode="External"/><Relationship Id="rId2" Type="http://schemas.openxmlformats.org/officeDocument/2006/relationships/slide" Target="slide18.xml"/><Relationship Id="rId1" Type="http://schemas.openxmlformats.org/officeDocument/2006/relationships/slideLayout" Target="../slideLayouts/slideLayout92.xml"/><Relationship Id="rId6" Type="http://schemas.openxmlformats.org/officeDocument/2006/relationships/hyperlink" Target="https://fakestoreapi.com/products/" TargetMode="External"/><Relationship Id="rId5" Type="http://schemas.openxmlformats.org/officeDocument/2006/relationships/hyperlink" Target="https://youtu.be/uvW3C2fmFGY" TargetMode="External"/><Relationship Id="rId4" Type="http://schemas.openxmlformats.org/officeDocument/2006/relationships/hyperlink" Target="https://youtu.be/0D5EEKH97N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4000">
              <a:schemeClr val="bg1">
                <a:lumMod val="10000"/>
                <a:lumOff val="90000"/>
              </a:schemeClr>
            </a:gs>
            <a:gs pos="100000">
              <a:schemeClr val="bg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1" y="4336238"/>
            <a:ext cx="7619998" cy="3124200"/>
          </a:xfrm>
        </p:spPr>
        <p:txBody>
          <a:bodyPr>
            <a:normAutofit/>
          </a:bodyPr>
          <a:lstStyle/>
          <a:p>
            <a:r>
              <a:rPr lang="en-US" dirty="0">
                <a:solidFill>
                  <a:schemeClr val="tx2">
                    <a:lumMod val="25000"/>
                  </a:schemeClr>
                </a:solidFill>
                <a:latin typeface="Times New Roman" pitchFamily="18" charset="0"/>
                <a:cs typeface="Times New Roman" pitchFamily="18" charset="0"/>
              </a:rPr>
              <a:t>Group number – 1</a:t>
            </a:r>
          </a:p>
          <a:p>
            <a:r>
              <a:rPr lang="en-US" b="1" dirty="0">
                <a:solidFill>
                  <a:schemeClr val="tx1"/>
                </a:solidFill>
                <a:latin typeface="Times New Roman" pitchFamily="18" charset="0"/>
                <a:cs typeface="Times New Roman" pitchFamily="18" charset="0"/>
              </a:rPr>
              <a:t>Karan Sajeeth (105) </a:t>
            </a:r>
            <a:r>
              <a:rPr lang="en-US" b="1" dirty="0">
                <a:latin typeface="Times New Roman" pitchFamily="18" charset="0"/>
                <a:cs typeface="Times New Roman" pitchFamily="18" charset="0"/>
              </a:rPr>
              <a:t>(0120190150)</a:t>
            </a:r>
            <a:endParaRPr lang="en-US" b="1"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Himanshu Sengar (107) </a:t>
            </a:r>
            <a:r>
              <a:rPr lang="en-US" b="1" dirty="0">
                <a:latin typeface="Times New Roman" pitchFamily="18" charset="0"/>
                <a:cs typeface="Times New Roman" pitchFamily="18" charset="0"/>
              </a:rPr>
              <a:t>(0120190148)</a:t>
            </a:r>
          </a:p>
          <a:p>
            <a:r>
              <a:rPr lang="en-US" b="1" dirty="0">
                <a:solidFill>
                  <a:schemeClr val="tx1"/>
                </a:solidFill>
                <a:latin typeface="Times New Roman" pitchFamily="18" charset="0"/>
                <a:cs typeface="Times New Roman" pitchFamily="18" charset="0"/>
              </a:rPr>
              <a:t>Abhisek Nayak (100)</a:t>
            </a:r>
            <a:r>
              <a:rPr lang="en-IN" b="1" dirty="0">
                <a:solidFill>
                  <a:schemeClr val="tx1"/>
                </a:solidFill>
                <a:latin typeface="Times New Roman" pitchFamily="18" charset="0"/>
                <a:cs typeface="Times New Roman" pitchFamily="18" charset="0"/>
              </a:rPr>
              <a:t> </a:t>
            </a:r>
            <a:r>
              <a:rPr lang="en-US" b="1" dirty="0">
                <a:latin typeface="Times New Roman" pitchFamily="18" charset="0"/>
                <a:cs typeface="Times New Roman" pitchFamily="18" charset="0"/>
              </a:rPr>
              <a:t>(0120190159)</a:t>
            </a:r>
            <a:endParaRPr lang="en-US" b="1"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Shantanu Kadam (102) </a:t>
            </a:r>
            <a:r>
              <a:rPr lang="en-US" b="1" dirty="0">
                <a:latin typeface="Times New Roman" pitchFamily="18" charset="0"/>
                <a:cs typeface="Times New Roman" pitchFamily="18" charset="0"/>
              </a:rPr>
              <a:t>(0120190155)</a:t>
            </a:r>
            <a:endParaRPr lang="en-US" b="1" dirty="0">
              <a:solidFill>
                <a:schemeClr val="tx1"/>
              </a:solidFill>
              <a:latin typeface="Times New Roman" pitchFamily="18" charset="0"/>
              <a:cs typeface="Times New Roman" pitchFamily="18"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1656"/>
            <a:ext cx="7619999"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90599" y="2743200"/>
            <a:ext cx="7391400" cy="584775"/>
          </a:xfrm>
          <a:prstGeom prst="rect">
            <a:avLst/>
          </a:prstGeom>
        </p:spPr>
        <p:txBody>
          <a:bodyPr wrap="square">
            <a:spAutoFit/>
          </a:bodyPr>
          <a:lstStyle/>
          <a:p>
            <a:r>
              <a:rPr lang="en-US" sz="3200" b="1" dirty="0">
                <a:solidFill>
                  <a:schemeClr val="bg1"/>
                </a:solidFill>
                <a:latin typeface="Times New Roman" pitchFamily="18" charset="0"/>
                <a:cs typeface="Times New Roman" pitchFamily="18" charset="0"/>
              </a:rPr>
              <a:t>Web Technology Project – Amazon Clone</a:t>
            </a:r>
            <a:endParaRPr lang="en-US" sz="3200" dirty="0">
              <a:solidFill>
                <a:schemeClr val="bg1"/>
              </a:solidFill>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xmlns="" id="{0BA4DD59-3F73-4BE8-B430-3B489D899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3224243"/>
            <a:ext cx="2362200" cy="4095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97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2325" y="2126989"/>
            <a:ext cx="7543800" cy="3461272"/>
          </a:xfrm>
          <a:prstGeom prst="rect">
            <a:avLst/>
          </a:prstGeom>
        </p:spPr>
      </p:pic>
    </p:spTree>
    <p:extLst>
      <p:ext uri="{BB962C8B-B14F-4D97-AF65-F5344CB8AC3E}">
        <p14:creationId xmlns:p14="http://schemas.microsoft.com/office/powerpoint/2010/main" val="1343745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29"/>
            <a:ext cx="8229600" cy="1143000"/>
          </a:xfrm>
        </p:spPr>
        <p:txBody>
          <a:bodyPr>
            <a:normAutofit/>
          </a:bodyPr>
          <a:lstStyle/>
          <a:p>
            <a:r>
              <a:rPr lang="en-US" sz="3200" u="sng" dirty="0">
                <a:solidFill>
                  <a:srgbClr val="002060"/>
                </a:solidFill>
                <a:latin typeface="Times New Roman" pitchFamily="18" charset="0"/>
                <a:cs typeface="Times New Roman" pitchFamily="18" charset="0"/>
              </a:rPr>
              <a:t>Results</a:t>
            </a:r>
          </a:p>
        </p:txBody>
      </p:sp>
      <p:sp>
        <p:nvSpPr>
          <p:cNvPr id="3" name="Content Placeholder 2"/>
          <p:cNvSpPr>
            <a:spLocks noGrp="1"/>
          </p:cNvSpPr>
          <p:nvPr>
            <p:ph idx="1"/>
          </p:nvPr>
        </p:nvSpPr>
        <p:spPr>
          <a:xfrm>
            <a:off x="152400" y="990600"/>
            <a:ext cx="8839200" cy="5715000"/>
          </a:xfrm>
        </p:spPr>
        <p:txBody>
          <a:bodyPr/>
          <a:lstStyle/>
          <a:p>
            <a:pPr marL="457200" indent="-457200">
              <a:buFont typeface="+mj-lt"/>
              <a:buAutoNum type="arabicPeriod"/>
            </a:pPr>
            <a:r>
              <a:rPr lang="en-US" sz="2000" b="1" dirty="0">
                <a:highlight>
                  <a:srgbClr val="00FFFF"/>
                </a:highlight>
              </a:rPr>
              <a:t>Customer login page </a:t>
            </a:r>
          </a:p>
          <a:p>
            <a:pPr marL="0" indent="0">
              <a:buNone/>
            </a:pPr>
            <a:endParaRPr lang="en-US" dirty="0"/>
          </a:p>
        </p:txBody>
      </p:sp>
      <p:pic>
        <p:nvPicPr>
          <p:cNvPr id="5" name="Picture 4">
            <a:extLst>
              <a:ext uri="{FF2B5EF4-FFF2-40B4-BE49-F238E27FC236}">
                <a16:creationId xmlns:a16="http://schemas.microsoft.com/office/drawing/2014/main" xmlns="" id="{2A0DD3AB-C5A0-413B-8FBD-D6599423E12D}"/>
              </a:ext>
            </a:extLst>
          </p:cNvPr>
          <p:cNvPicPr>
            <a:picLocks noChangeAspect="1"/>
          </p:cNvPicPr>
          <p:nvPr/>
        </p:nvPicPr>
        <p:blipFill>
          <a:blip r:embed="rId2"/>
          <a:stretch>
            <a:fillRect/>
          </a:stretch>
        </p:blipFill>
        <p:spPr>
          <a:xfrm>
            <a:off x="381000" y="1823402"/>
            <a:ext cx="8305800" cy="4729798"/>
          </a:xfrm>
          <a:prstGeom prst="rect">
            <a:avLst/>
          </a:prstGeom>
        </p:spPr>
      </p:pic>
    </p:spTree>
    <p:extLst>
      <p:ext uri="{BB962C8B-B14F-4D97-AF65-F5344CB8AC3E}">
        <p14:creationId xmlns:p14="http://schemas.microsoft.com/office/powerpoint/2010/main" val="111267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5334000"/>
          </a:xfrm>
        </p:spPr>
        <p:txBody>
          <a:bodyPr/>
          <a:lstStyle/>
          <a:p>
            <a:pPr marL="0" indent="0">
              <a:buNone/>
            </a:pPr>
            <a:r>
              <a:rPr lang="en-US" dirty="0">
                <a:highlight>
                  <a:srgbClr val="00FFFF"/>
                </a:highlight>
              </a:rPr>
              <a:t>  2. Customer registration page </a:t>
            </a:r>
          </a:p>
          <a:p>
            <a:pPr marL="0" indent="0">
              <a:buNone/>
            </a:pPr>
            <a:endParaRPr lang="en-US" dirty="0"/>
          </a:p>
        </p:txBody>
      </p:sp>
      <p:pic>
        <p:nvPicPr>
          <p:cNvPr id="4" name="Picture 3">
            <a:extLst>
              <a:ext uri="{FF2B5EF4-FFF2-40B4-BE49-F238E27FC236}">
                <a16:creationId xmlns:a16="http://schemas.microsoft.com/office/drawing/2014/main" xmlns="" id="{1AB21250-1FE9-4B67-BB6F-0DA2C0F6E2D2}"/>
              </a:ext>
            </a:extLst>
          </p:cNvPr>
          <p:cNvPicPr>
            <a:picLocks noChangeAspect="1"/>
          </p:cNvPicPr>
          <p:nvPr/>
        </p:nvPicPr>
        <p:blipFill>
          <a:blip r:embed="rId2"/>
          <a:stretch>
            <a:fillRect/>
          </a:stretch>
        </p:blipFill>
        <p:spPr>
          <a:xfrm>
            <a:off x="381000" y="1524000"/>
            <a:ext cx="8229600" cy="4952999"/>
          </a:xfrm>
          <a:prstGeom prst="rect">
            <a:avLst/>
          </a:prstGeom>
        </p:spPr>
      </p:pic>
    </p:spTree>
    <p:extLst>
      <p:ext uri="{BB962C8B-B14F-4D97-AF65-F5344CB8AC3E}">
        <p14:creationId xmlns:p14="http://schemas.microsoft.com/office/powerpoint/2010/main" val="10892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610600" cy="5791200"/>
          </a:xfrm>
        </p:spPr>
        <p:txBody>
          <a:bodyPr/>
          <a:lstStyle/>
          <a:p>
            <a:pPr marL="0" indent="0">
              <a:buNone/>
            </a:pPr>
            <a:r>
              <a:rPr lang="en-US" sz="2400" dirty="0">
                <a:highlight>
                  <a:srgbClr val="00FFFF"/>
                </a:highlight>
              </a:rPr>
              <a:t>3. Home page </a:t>
            </a:r>
          </a:p>
          <a:p>
            <a:pPr marL="0" indent="0">
              <a:buNone/>
            </a:pPr>
            <a:endParaRPr lang="en-US" dirty="0"/>
          </a:p>
        </p:txBody>
      </p:sp>
      <p:pic>
        <p:nvPicPr>
          <p:cNvPr id="4" name="Picture 3">
            <a:extLst>
              <a:ext uri="{FF2B5EF4-FFF2-40B4-BE49-F238E27FC236}">
                <a16:creationId xmlns:a16="http://schemas.microsoft.com/office/drawing/2014/main" xmlns="" id="{00CC26BB-2DB2-4B97-8A67-19FE3DBF2F65}"/>
              </a:ext>
            </a:extLst>
          </p:cNvPr>
          <p:cNvPicPr>
            <a:picLocks noChangeAspect="1"/>
          </p:cNvPicPr>
          <p:nvPr/>
        </p:nvPicPr>
        <p:blipFill>
          <a:blip r:embed="rId2"/>
          <a:stretch>
            <a:fillRect/>
          </a:stretch>
        </p:blipFill>
        <p:spPr>
          <a:xfrm>
            <a:off x="381000" y="1676400"/>
            <a:ext cx="8229600" cy="4648200"/>
          </a:xfrm>
          <a:prstGeom prst="rect">
            <a:avLst/>
          </a:prstGeom>
        </p:spPr>
      </p:pic>
    </p:spTree>
    <p:extLst>
      <p:ext uri="{BB962C8B-B14F-4D97-AF65-F5344CB8AC3E}">
        <p14:creationId xmlns:p14="http://schemas.microsoft.com/office/powerpoint/2010/main" val="188734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5867400"/>
          </a:xfrm>
        </p:spPr>
        <p:txBody>
          <a:bodyPr/>
          <a:lstStyle/>
          <a:p>
            <a:pPr marL="0" indent="0">
              <a:buNone/>
            </a:pPr>
            <a:r>
              <a:rPr lang="en-US" sz="2400" dirty="0">
                <a:highlight>
                  <a:srgbClr val="00FFFF"/>
                </a:highlight>
              </a:rPr>
              <a:t>4. Product search page </a:t>
            </a:r>
          </a:p>
          <a:p>
            <a:pPr marL="0" indent="0">
              <a:buNone/>
            </a:pPr>
            <a:endParaRPr lang="en-US" dirty="0"/>
          </a:p>
        </p:txBody>
      </p:sp>
      <p:pic>
        <p:nvPicPr>
          <p:cNvPr id="4" name="Picture 3">
            <a:extLst>
              <a:ext uri="{FF2B5EF4-FFF2-40B4-BE49-F238E27FC236}">
                <a16:creationId xmlns:a16="http://schemas.microsoft.com/office/drawing/2014/main" xmlns="" id="{08B0D0CC-E8FF-4C5F-A1E9-F644BDE25B76}"/>
              </a:ext>
            </a:extLst>
          </p:cNvPr>
          <p:cNvPicPr>
            <a:picLocks noChangeAspect="1"/>
          </p:cNvPicPr>
          <p:nvPr/>
        </p:nvPicPr>
        <p:blipFill>
          <a:blip r:embed="rId2"/>
          <a:stretch>
            <a:fillRect/>
          </a:stretch>
        </p:blipFill>
        <p:spPr>
          <a:xfrm>
            <a:off x="381000" y="1600201"/>
            <a:ext cx="8077200" cy="4800600"/>
          </a:xfrm>
          <a:prstGeom prst="rect">
            <a:avLst/>
          </a:prstGeom>
        </p:spPr>
      </p:pic>
    </p:spTree>
    <p:extLst>
      <p:ext uri="{BB962C8B-B14F-4D97-AF65-F5344CB8AC3E}">
        <p14:creationId xmlns:p14="http://schemas.microsoft.com/office/powerpoint/2010/main" val="194266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tint val="90000"/>
                <a:lumMod val="110000"/>
              </a:schemeClr>
            </a:gs>
            <a:gs pos="45000">
              <a:schemeClr val="bg2">
                <a:lumMod val="40000"/>
                <a:lumOff val="60000"/>
              </a:schemeClr>
            </a:gs>
          </a:gsLst>
          <a:lin ang="2700000" scaled="1"/>
          <a:tileRect/>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686800" cy="5867400"/>
          </a:xfrm>
        </p:spPr>
        <p:txBody>
          <a:bodyPr/>
          <a:lstStyle/>
          <a:p>
            <a:pPr marL="0" indent="0">
              <a:buNone/>
            </a:pPr>
            <a:r>
              <a:rPr lang="en-US" sz="2400" dirty="0">
                <a:highlight>
                  <a:srgbClr val="00FFFF"/>
                </a:highlight>
              </a:rPr>
              <a:t>5. Cart page before checkout</a:t>
            </a:r>
          </a:p>
          <a:p>
            <a:pPr marL="0" indent="0">
              <a:buNone/>
            </a:pPr>
            <a:r>
              <a:rPr lang="en-US" dirty="0"/>
              <a:t> </a:t>
            </a:r>
          </a:p>
        </p:txBody>
      </p:sp>
      <p:pic>
        <p:nvPicPr>
          <p:cNvPr id="4" name="Picture 3">
            <a:extLst>
              <a:ext uri="{FF2B5EF4-FFF2-40B4-BE49-F238E27FC236}">
                <a16:creationId xmlns:a16="http://schemas.microsoft.com/office/drawing/2014/main" xmlns="" id="{57544A62-B5A4-4207-8113-EC8028A30680}"/>
              </a:ext>
            </a:extLst>
          </p:cNvPr>
          <p:cNvPicPr>
            <a:picLocks noChangeAspect="1"/>
          </p:cNvPicPr>
          <p:nvPr/>
        </p:nvPicPr>
        <p:blipFill>
          <a:blip r:embed="rId2"/>
          <a:stretch>
            <a:fillRect/>
          </a:stretch>
        </p:blipFill>
        <p:spPr>
          <a:xfrm>
            <a:off x="533400" y="1905000"/>
            <a:ext cx="7772400" cy="4800600"/>
          </a:xfrm>
          <a:prstGeom prst="rect">
            <a:avLst/>
          </a:prstGeom>
        </p:spPr>
      </p:pic>
    </p:spTree>
    <p:extLst>
      <p:ext uri="{BB962C8B-B14F-4D97-AF65-F5344CB8AC3E}">
        <p14:creationId xmlns:p14="http://schemas.microsoft.com/office/powerpoint/2010/main" val="2491356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86800" cy="5867400"/>
          </a:xfrm>
        </p:spPr>
        <p:txBody>
          <a:bodyPr/>
          <a:lstStyle/>
          <a:p>
            <a:pPr marL="0" indent="0">
              <a:buNone/>
            </a:pPr>
            <a:r>
              <a:rPr lang="en-US" sz="2400" dirty="0">
                <a:highlight>
                  <a:srgbClr val="00FFFF"/>
                </a:highlight>
              </a:rPr>
              <a:t>6. Payment interface page</a:t>
            </a:r>
          </a:p>
          <a:p>
            <a:pPr marL="0" indent="0">
              <a:buNone/>
            </a:pPr>
            <a:endParaRPr lang="en-US" dirty="0"/>
          </a:p>
        </p:txBody>
      </p:sp>
      <p:sp>
        <p:nvSpPr>
          <p:cNvPr id="2" name="AutoShape 2">
            <a:extLst>
              <a:ext uri="{FF2B5EF4-FFF2-40B4-BE49-F238E27FC236}">
                <a16:creationId xmlns:a16="http://schemas.microsoft.com/office/drawing/2014/main" xmlns="" id="{AA727D99-F71D-4540-A6F8-8F2289CA2B1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7FB3949-A4E5-448B-A00A-F6CE98FEE96E}"/>
              </a:ext>
            </a:extLst>
          </p:cNvPr>
          <p:cNvPicPr>
            <a:picLocks noChangeAspect="1"/>
          </p:cNvPicPr>
          <p:nvPr/>
        </p:nvPicPr>
        <p:blipFill>
          <a:blip r:embed="rId2"/>
          <a:stretch>
            <a:fillRect/>
          </a:stretch>
        </p:blipFill>
        <p:spPr>
          <a:xfrm>
            <a:off x="228600" y="1371600"/>
            <a:ext cx="8610600" cy="5105400"/>
          </a:xfrm>
          <a:prstGeom prst="rect">
            <a:avLst/>
          </a:prstGeom>
        </p:spPr>
      </p:pic>
    </p:spTree>
    <p:extLst>
      <p:ext uri="{BB962C8B-B14F-4D97-AF65-F5344CB8AC3E}">
        <p14:creationId xmlns:p14="http://schemas.microsoft.com/office/powerpoint/2010/main" val="244700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lumMod val="85000"/>
                <a:lumOff val="15000"/>
              </a:schemeClr>
            </a:gs>
            <a:gs pos="96000">
              <a:schemeClr val="bg2">
                <a:shade val="8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457200" y="1229138"/>
            <a:ext cx="8229600" cy="4953000"/>
          </a:xfrm>
        </p:spPr>
        <p:txBody>
          <a:bodyPr>
            <a:noAutofit/>
          </a:bodyPr>
          <a:lstStyle/>
          <a:p>
            <a:pPr marL="314325" algn="just">
              <a:lnSpc>
                <a:spcPct val="200000"/>
              </a:lnSpc>
              <a:spcAft>
                <a:spcPts val="1000"/>
              </a:spcAft>
            </a:pP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Overall in the project, we have understood the MEAN stack workflow and implementation. Building a website like Amazon requires a lot of data and coding skills but a simple website as ours can be done with the understanding of angular, node and mongo db. Thus we would like to conclude by saying that we have understood the mean stack process for creating an ecommerce website and successfully implemented the project.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245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7000">
              <a:schemeClr val="bg2">
                <a:tint val="94000"/>
                <a:satMod val="80000"/>
                <a:lumMod val="106000"/>
              </a:schemeClr>
            </a:gs>
            <a:gs pos="100000">
              <a:schemeClr val="tx1">
                <a:lumMod val="85000"/>
                <a:lumOff val="15000"/>
              </a:schemeClr>
            </a:gs>
            <a:gs pos="26000">
              <a:schemeClr val="bg2">
                <a:shade val="8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hlinkClick r:id="rId2" action="ppaction://hlinksldjump"/>
              </a:rPr>
              <a:t>https://www.udemy.com/share/101Jxa3@1oQQLb4qL2UszUy9HrkndbPGZVWsWiDfR7P 9vOtOxbhCNPW4LHc5ceBFP9mxsxwd4Q==/</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hlinkClick r:id="rId3"/>
              </a:rPr>
              <a:t>https://www.positronx.io/mean-stack-tutorial-angular-7-crud-bootstrap/</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hlinkClick r:id="rId4"/>
              </a:rPr>
              <a:t>https://youtu.be/0D5EEKH97NA</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hlinkClick r:id="rId5"/>
              </a:rPr>
              <a:t>https://youtu.be/uvW3C2fmFGY</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hlinkClick r:id="rId2" action="ppaction://hlinksldjump"/>
              </a:rPr>
              <a:t>https://steemit.com/utopian-</a:t>
            </a:r>
            <a:r>
              <a:rPr lang="en-US" dirty="0" err="1">
                <a:latin typeface="Times New Roman" pitchFamily="18" charset="0"/>
                <a:cs typeface="Times New Roman" pitchFamily="18" charset="0"/>
                <a:hlinkClick r:id="rId2" action="ppaction://hlinksldjump"/>
              </a:rPr>
              <a:t>io</a:t>
            </a:r>
            <a:r>
              <a:rPr lang="en-US" dirty="0">
                <a:latin typeface="Times New Roman" pitchFamily="18" charset="0"/>
                <a:cs typeface="Times New Roman" pitchFamily="18" charset="0"/>
                <a:hlinkClick r:id="rId2" action="ppaction://hlinksldjump"/>
              </a:rPr>
              <a:t>/@</a:t>
            </a:r>
            <a:r>
              <a:rPr lang="en-US" dirty="0" err="1">
                <a:latin typeface="Times New Roman" pitchFamily="18" charset="0"/>
                <a:cs typeface="Times New Roman" pitchFamily="18" charset="0"/>
                <a:hlinkClick r:id="rId2" action="ppaction://hlinksldjump"/>
              </a:rPr>
              <a:t>gotgame</a:t>
            </a:r>
            <a:r>
              <a:rPr lang="en-US" dirty="0">
                <a:latin typeface="Times New Roman" pitchFamily="18" charset="0"/>
                <a:cs typeface="Times New Roman" pitchFamily="18" charset="0"/>
                <a:hlinkClick r:id="rId2" action="ppaction://hlinksldjump"/>
              </a:rPr>
              <a:t>/tutorial-1-building-an-ecommerce-applicationwith-the-mean-stack</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hlinkClick r:id="rId6"/>
              </a:rPr>
              <a:t>https://fakestoreapi.com/products/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9925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93000">
              <a:schemeClr val="tx1">
                <a:lumMod val="85000"/>
                <a:lumOff val="15000"/>
              </a:schemeClr>
            </a:gs>
            <a:gs pos="71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1219200"/>
            <a:ext cx="6571343" cy="1049235"/>
          </a:xfrm>
        </p:spPr>
        <p:txBody>
          <a:bodyPr/>
          <a:lstStyle/>
          <a:p>
            <a:r>
              <a:rPr lang="en-US" dirty="0">
                <a:latin typeface="Times New Roman" pitchFamily="18" charset="0"/>
                <a:cs typeface="Times New Roman" pitchFamily="18" charset="0"/>
              </a:rPr>
              <a:t>Index</a:t>
            </a:r>
          </a:p>
        </p:txBody>
      </p:sp>
      <p:sp>
        <p:nvSpPr>
          <p:cNvPr id="3" name="Content Placeholder 2"/>
          <p:cNvSpPr>
            <a:spLocks noGrp="1"/>
          </p:cNvSpPr>
          <p:nvPr>
            <p:ph idx="1"/>
          </p:nvPr>
        </p:nvSpPr>
        <p:spPr/>
        <p:txBody>
          <a:bodyPr>
            <a:normAutofit fontScale="85000" lnSpcReduction="20000"/>
          </a:bodyPr>
          <a:lstStyle/>
          <a:p>
            <a:r>
              <a:rPr lang="en-US" dirty="0"/>
              <a:t>Introduction </a:t>
            </a:r>
          </a:p>
          <a:p>
            <a:r>
              <a:rPr lang="en-US" dirty="0"/>
              <a:t>Features of the website </a:t>
            </a:r>
          </a:p>
          <a:p>
            <a:r>
              <a:rPr lang="en-US" dirty="0"/>
              <a:t>Objective</a:t>
            </a:r>
          </a:p>
          <a:p>
            <a:r>
              <a:rPr lang="en-US" dirty="0"/>
              <a:t>Technology stack </a:t>
            </a:r>
          </a:p>
          <a:p>
            <a:r>
              <a:rPr lang="en-US" dirty="0"/>
              <a:t>Components added</a:t>
            </a:r>
          </a:p>
          <a:p>
            <a:r>
              <a:rPr lang="en-US" dirty="0"/>
              <a:t>Modules and services used</a:t>
            </a:r>
          </a:p>
          <a:p>
            <a:r>
              <a:rPr lang="en-US" dirty="0"/>
              <a:t>Result </a:t>
            </a:r>
          </a:p>
          <a:p>
            <a:r>
              <a:rPr lang="en-US" dirty="0"/>
              <a:t>Conclusion </a:t>
            </a:r>
          </a:p>
          <a:p>
            <a:r>
              <a:rPr lang="en-US" dirty="0"/>
              <a:t>References </a:t>
            </a:r>
          </a:p>
          <a:p>
            <a:endParaRPr lang="en-US" dirty="0"/>
          </a:p>
          <a:p>
            <a:endParaRPr lang="en-US" dirty="0"/>
          </a:p>
        </p:txBody>
      </p:sp>
    </p:spTree>
    <p:extLst>
      <p:ext uri="{BB962C8B-B14F-4D97-AF65-F5344CB8AC3E}">
        <p14:creationId xmlns:p14="http://schemas.microsoft.com/office/powerpoint/2010/main" val="2126249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95000">
              <a:schemeClr val="tx1">
                <a:lumMod val="85000"/>
                <a:lumOff val="15000"/>
              </a:schemeClr>
            </a:gs>
            <a:gs pos="71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a:gradFill>
            <a:gsLst>
              <a:gs pos="0">
                <a:schemeClr val="bg2">
                  <a:tint val="94000"/>
                  <a:satMod val="80000"/>
                  <a:lumMod val="106000"/>
                </a:schemeClr>
              </a:gs>
              <a:gs pos="100000">
                <a:schemeClr val="bg2"/>
              </a:gs>
            </a:gsLst>
            <a:path path="circle">
              <a:fillToRect l="43000" r="43000" b="100000"/>
            </a:path>
          </a:gradFill>
        </p:spPr>
        <p:txBody>
          <a:bodyPr/>
          <a:lstStyle/>
          <a:p>
            <a:r>
              <a:rPr lang="en-US" dirty="0">
                <a:latin typeface="Times New Roman" pitchFamily="18" charset="0"/>
                <a:cs typeface="Times New Roman" pitchFamily="18" charset="0"/>
              </a:rPr>
              <a:t>			</a:t>
            </a:r>
            <a:r>
              <a:rPr lang="en-US" u="sng" dirty="0">
                <a:solidFill>
                  <a:srgbClr val="002060"/>
                </a:solidFill>
                <a:latin typeface="Times New Roman" pitchFamily="18" charset="0"/>
                <a:cs typeface="Times New Roman" pitchFamily="18" charset="0"/>
              </a:rPr>
              <a:t>Introduction</a:t>
            </a:r>
          </a:p>
        </p:txBody>
      </p:sp>
      <p:sp>
        <p:nvSpPr>
          <p:cNvPr id="3" name="Content Placeholder 2"/>
          <p:cNvSpPr>
            <a:spLocks noGrp="1"/>
          </p:cNvSpPr>
          <p:nvPr>
            <p:ph idx="1"/>
          </p:nvPr>
        </p:nvSpPr>
        <p:spPr>
          <a:xfrm>
            <a:off x="228600" y="1600200"/>
            <a:ext cx="8229600" cy="5029200"/>
          </a:xfrm>
        </p:spPr>
        <p:txBody>
          <a:bodyPr>
            <a:normAutofit/>
          </a:bodyPr>
          <a:lstStyle/>
          <a:p>
            <a:pPr marL="342900" indent="-342900" algn="just">
              <a:lnSpc>
                <a:spcPct val="150000"/>
              </a:lnSpc>
              <a:buFont typeface="+mj-lt"/>
              <a:buAutoNum type="arabicPeriod"/>
            </a:pPr>
            <a:r>
              <a:rPr lang="en-US" sz="1600" dirty="0">
                <a:latin typeface="Times New Roman" pitchFamily="18" charset="0"/>
                <a:cs typeface="Times New Roman" pitchFamily="18" charset="0"/>
              </a:rPr>
              <a:t>Our project implements the simple working of an ecommerce website like Amazon and Flipkart.</a:t>
            </a:r>
          </a:p>
          <a:p>
            <a:pPr marL="342900" indent="-342900" algn="just">
              <a:lnSpc>
                <a:spcPct val="150000"/>
              </a:lnSpc>
              <a:buFont typeface="+mj-lt"/>
              <a:buAutoNum type="arabicPeriod"/>
            </a:pPr>
            <a:endParaRPr lang="en-US" sz="1600" dirty="0">
              <a:latin typeface="Times New Roman" pitchFamily="18" charset="0"/>
              <a:cs typeface="Times New Roman" pitchFamily="18" charset="0"/>
            </a:endParaRPr>
          </a:p>
          <a:p>
            <a:pPr marL="342900" indent="-342900" algn="just">
              <a:lnSpc>
                <a:spcPct val="150000"/>
              </a:lnSpc>
              <a:buFont typeface="+mj-lt"/>
              <a:buAutoNum type="arabicPeriod"/>
            </a:pPr>
            <a:r>
              <a:rPr lang="en-US" sz="1600" dirty="0">
                <a:latin typeface="Times New Roman" pitchFamily="18" charset="0"/>
                <a:cs typeface="Times New Roman" pitchFamily="18" charset="0"/>
              </a:rPr>
              <a:t>The home page will have a navbar for searching products, categories, login and signup component and products. </a:t>
            </a:r>
          </a:p>
          <a:p>
            <a:pPr marL="342900" indent="-342900" algn="just">
              <a:lnSpc>
                <a:spcPct val="150000"/>
              </a:lnSpc>
              <a:buFont typeface="+mj-lt"/>
              <a:buAutoNum type="arabicPeriod"/>
            </a:pPr>
            <a:endParaRPr lang="en-US" sz="1600" dirty="0">
              <a:latin typeface="Times New Roman" pitchFamily="18" charset="0"/>
              <a:cs typeface="Times New Roman" pitchFamily="18" charset="0"/>
            </a:endParaRPr>
          </a:p>
          <a:p>
            <a:pPr marL="342900" indent="-342900" algn="just">
              <a:lnSpc>
                <a:spcPct val="150000"/>
              </a:lnSpc>
              <a:buFont typeface="+mj-lt"/>
              <a:buAutoNum type="arabicPeriod"/>
            </a:pPr>
            <a:r>
              <a:rPr lang="en-US" sz="1600" dirty="0">
                <a:latin typeface="Times New Roman" pitchFamily="18" charset="0"/>
                <a:cs typeface="Times New Roman" pitchFamily="18" charset="0"/>
              </a:rPr>
              <a:t>User can login or register himself in the respective pages and his data will be stored in the database.</a:t>
            </a:r>
          </a:p>
          <a:p>
            <a:pPr marL="342900" indent="-342900" algn="just">
              <a:lnSpc>
                <a:spcPct val="150000"/>
              </a:lnSpc>
              <a:buFont typeface="+mj-lt"/>
              <a:buAutoNum type="arabicPeriod"/>
            </a:pPr>
            <a:endParaRPr lang="en-US" sz="1600" dirty="0">
              <a:latin typeface="Times New Roman" pitchFamily="18" charset="0"/>
              <a:cs typeface="Times New Roman" pitchFamily="18" charset="0"/>
            </a:endParaRPr>
          </a:p>
          <a:p>
            <a:pPr marL="342900" indent="-342900" algn="just">
              <a:lnSpc>
                <a:spcPct val="150000"/>
              </a:lnSpc>
              <a:buFont typeface="+mj-lt"/>
              <a:buAutoNum type="arabicPeriod"/>
            </a:pPr>
            <a:r>
              <a:rPr lang="en-US" sz="1600" dirty="0">
                <a:latin typeface="Times New Roman" pitchFamily="18" charset="0"/>
                <a:cs typeface="Times New Roman" pitchFamily="18" charset="0"/>
              </a:rPr>
              <a:t>Once customer entered with his own username and password, at that time automatically he will be logged in and once user selects an item, it will be added to cart. </a:t>
            </a:r>
          </a:p>
        </p:txBody>
      </p:sp>
    </p:spTree>
    <p:extLst>
      <p:ext uri="{BB962C8B-B14F-4D97-AF65-F5344CB8AC3E}">
        <p14:creationId xmlns:p14="http://schemas.microsoft.com/office/powerpoint/2010/main" val="129138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95000">
              <a:schemeClr val="tx1">
                <a:lumMod val="85000"/>
                <a:lumOff val="15000"/>
              </a:schemeClr>
            </a:gs>
            <a:gs pos="71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609600"/>
            <a:ext cx="8610600" cy="1143000"/>
          </a:xfrm>
          <a:gradFill>
            <a:gsLst>
              <a:gs pos="0">
                <a:schemeClr val="bg2">
                  <a:tint val="94000"/>
                  <a:satMod val="80000"/>
                  <a:lumMod val="106000"/>
                </a:schemeClr>
              </a:gs>
              <a:gs pos="100000">
                <a:schemeClr val="bg2"/>
              </a:gs>
            </a:gsLst>
            <a:path path="circle">
              <a:fillToRect l="43000" r="43000" b="100000"/>
            </a:path>
          </a:gradFill>
        </p:spPr>
        <p:txBody>
          <a:bodyPr/>
          <a:lstStyle/>
          <a:p>
            <a:r>
              <a:rPr lang="en-US" dirty="0">
                <a:latin typeface="Times New Roman" pitchFamily="18" charset="0"/>
                <a:cs typeface="Times New Roman" pitchFamily="18" charset="0"/>
              </a:rPr>
              <a:t>			</a:t>
            </a:r>
            <a:r>
              <a:rPr lang="en-US" u="sng" dirty="0">
                <a:solidFill>
                  <a:srgbClr val="002060"/>
                </a:solidFill>
                <a:latin typeface="Times New Roman" pitchFamily="18" charset="0"/>
                <a:cs typeface="Times New Roman" pitchFamily="18" charset="0"/>
              </a:rPr>
              <a:t>Introduction</a:t>
            </a:r>
          </a:p>
        </p:txBody>
      </p:sp>
      <p:sp>
        <p:nvSpPr>
          <p:cNvPr id="3" name="Content Placeholder 2"/>
          <p:cNvSpPr>
            <a:spLocks noGrp="1"/>
          </p:cNvSpPr>
          <p:nvPr>
            <p:ph idx="1"/>
          </p:nvPr>
        </p:nvSpPr>
        <p:spPr>
          <a:xfrm>
            <a:off x="685800" y="2438400"/>
            <a:ext cx="7467600" cy="5029200"/>
          </a:xfrm>
        </p:spPr>
        <p:txBody>
          <a:bodyPr>
            <a:normAutofit/>
          </a:bodyPr>
          <a:lstStyle/>
          <a:p>
            <a:pPr marL="0" indent="0">
              <a:buNone/>
            </a:pPr>
            <a:r>
              <a:rPr lang="en-US" dirty="0">
                <a:latin typeface="Times New Roman" pitchFamily="18" charset="0"/>
                <a:cs typeface="Times New Roman" pitchFamily="18" charset="0"/>
              </a:rPr>
              <a:t>5. In case user thinks the selected item is not useful, then he can delete that item from the cart.</a:t>
            </a:r>
          </a:p>
          <a:p>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6. The cart will display the added products, its quantity and total price to be paid by the user.</a:t>
            </a:r>
          </a:p>
        </p:txBody>
      </p:sp>
    </p:spTree>
    <p:extLst>
      <p:ext uri="{BB962C8B-B14F-4D97-AF65-F5344CB8AC3E}">
        <p14:creationId xmlns:p14="http://schemas.microsoft.com/office/powerpoint/2010/main" val="190148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92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1143000"/>
            <a:ext cx="6798734" cy="1303867"/>
          </a:xfrm>
        </p:spPr>
        <p:txBody>
          <a:bodyPr/>
          <a:lstStyle/>
          <a:p>
            <a:r>
              <a:rPr lang="en-US" dirty="0">
                <a:solidFill>
                  <a:srgbClr val="002060"/>
                </a:solidFill>
                <a:latin typeface="Times New Roman" pitchFamily="18" charset="0"/>
                <a:cs typeface="Times New Roman" pitchFamily="18" charset="0"/>
              </a:rPr>
              <a:t>Features of the website</a:t>
            </a:r>
          </a:p>
        </p:txBody>
      </p:sp>
      <p:sp>
        <p:nvSpPr>
          <p:cNvPr id="3" name="Content Placeholder 2"/>
          <p:cNvSpPr>
            <a:spLocks noGrp="1"/>
          </p:cNvSpPr>
          <p:nvPr>
            <p:ph idx="1"/>
          </p:nvPr>
        </p:nvSpPr>
        <p:spPr>
          <a:xfrm>
            <a:off x="1981200" y="2332037"/>
            <a:ext cx="5715000" cy="3763963"/>
          </a:xfrm>
        </p:spPr>
        <p:txBody>
          <a:bodyPr>
            <a:normAutofit/>
          </a:bodyPr>
          <a:lstStyle/>
          <a:p>
            <a:pPr>
              <a:lnSpc>
                <a:spcPct val="200000"/>
              </a:lnSpc>
              <a:buFont typeface="+mj-lt"/>
              <a:buAutoNum type="arabicPeriod"/>
            </a:pPr>
            <a:r>
              <a:rPr lang="en-US" sz="1800" dirty="0">
                <a:latin typeface="Times New Roman" pitchFamily="18" charset="0"/>
                <a:cs typeface="Times New Roman" pitchFamily="18" charset="0"/>
              </a:rPr>
              <a:t>Home page with product categories</a:t>
            </a:r>
          </a:p>
          <a:p>
            <a:pPr>
              <a:lnSpc>
                <a:spcPct val="200000"/>
              </a:lnSpc>
              <a:buFont typeface="+mj-lt"/>
              <a:buAutoNum type="arabicPeriod"/>
            </a:pPr>
            <a:r>
              <a:rPr lang="en-US" sz="1800" dirty="0">
                <a:latin typeface="Times New Roman" pitchFamily="18" charset="0"/>
                <a:cs typeface="Times New Roman" pitchFamily="18" charset="0"/>
              </a:rPr>
              <a:t>Search bar</a:t>
            </a:r>
          </a:p>
          <a:p>
            <a:pPr>
              <a:lnSpc>
                <a:spcPct val="200000"/>
              </a:lnSpc>
              <a:buFont typeface="+mj-lt"/>
              <a:buAutoNum type="arabicPeriod"/>
            </a:pPr>
            <a:r>
              <a:rPr lang="en-US" sz="1800" dirty="0">
                <a:latin typeface="Times New Roman" pitchFamily="18" charset="0"/>
                <a:cs typeface="Times New Roman" pitchFamily="18" charset="0"/>
              </a:rPr>
              <a:t>Working Login/Signup page</a:t>
            </a:r>
          </a:p>
          <a:p>
            <a:pPr>
              <a:lnSpc>
                <a:spcPct val="200000"/>
              </a:lnSpc>
              <a:buFont typeface="+mj-lt"/>
              <a:buAutoNum type="arabicPeriod"/>
            </a:pPr>
            <a:r>
              <a:rPr lang="en-US" sz="1800" dirty="0">
                <a:latin typeface="Times New Roman" pitchFamily="18" charset="0"/>
                <a:cs typeface="Times New Roman" pitchFamily="18" charset="0"/>
              </a:rPr>
              <a:t>Shopping cart section</a:t>
            </a:r>
          </a:p>
          <a:p>
            <a:pPr>
              <a:lnSpc>
                <a:spcPct val="200000"/>
              </a:lnSpc>
              <a:buFont typeface="+mj-lt"/>
              <a:buAutoNum type="arabicPeriod"/>
            </a:pPr>
            <a:r>
              <a:rPr lang="en-US" sz="1800" dirty="0">
                <a:latin typeface="Times New Roman" pitchFamily="18" charset="0"/>
                <a:cs typeface="Times New Roman" pitchFamily="18" charset="0"/>
              </a:rPr>
              <a:t>Payment section</a:t>
            </a:r>
          </a:p>
        </p:txBody>
      </p:sp>
    </p:spTree>
    <p:extLst>
      <p:ext uri="{BB962C8B-B14F-4D97-AF65-F5344CB8AC3E}">
        <p14:creationId xmlns:p14="http://schemas.microsoft.com/office/powerpoint/2010/main" val="196197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95400"/>
            <a:ext cx="6798734" cy="1303867"/>
          </a:xfrm>
        </p:spPr>
        <p:txBody>
          <a:bodyPr/>
          <a:lstStyle/>
          <a:p>
            <a:r>
              <a:rPr lang="en-US" dirty="0">
                <a:solidFill>
                  <a:srgbClr val="002060"/>
                </a:solidFill>
                <a:latin typeface="Times New Roman" pitchFamily="18" charset="0"/>
                <a:cs typeface="Times New Roman" pitchFamily="18" charset="0"/>
              </a:rPr>
              <a:t>Objective</a:t>
            </a:r>
          </a:p>
        </p:txBody>
      </p:sp>
      <p:sp>
        <p:nvSpPr>
          <p:cNvPr id="3" name="Content Placeholder 2"/>
          <p:cNvSpPr>
            <a:spLocks noGrp="1"/>
          </p:cNvSpPr>
          <p:nvPr>
            <p:ph idx="1"/>
          </p:nvPr>
        </p:nvSpPr>
        <p:spPr>
          <a:xfrm>
            <a:off x="1143000" y="2895600"/>
            <a:ext cx="6798736" cy="3444997"/>
          </a:xfrm>
        </p:spPr>
        <p:txBody>
          <a:bodyPr/>
          <a:lstStyle/>
          <a:p>
            <a:pPr marL="800100" lvl="1" indent="-342900" algn="just">
              <a:lnSpc>
                <a:spcPct val="200000"/>
              </a:lnSpc>
              <a:spcAft>
                <a:spcPts val="1275"/>
              </a:spcAft>
              <a:buFont typeface="+mj-lt"/>
              <a:buAutoNum type="arabicPeriod"/>
            </a:pPr>
            <a:r>
              <a:rPr lang="en-IN" sz="1800" spc="6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Create user-friendly interface of </a:t>
            </a:r>
            <a:r>
              <a:rPr lang="en-IN" sz="1800" spc="60" dirty="0" smtClea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website like Amazon.</a:t>
            </a:r>
            <a:endParaRPr lang="en-IN" sz="1800" spc="60" dirty="0" smtClean="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200000"/>
              </a:lnSpc>
              <a:spcAft>
                <a:spcPts val="1275"/>
              </a:spcAft>
              <a:buFont typeface="+mj-lt"/>
              <a:buAutoNum type="arabicPeriod"/>
            </a:pPr>
            <a:r>
              <a:rPr lang="en-US" sz="1800" spc="60" dirty="0" smtClean="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To show working of product </a:t>
            </a:r>
            <a:r>
              <a:rPr lang="en-US" sz="1800" spc="60" dirty="0" smtClean="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services, api</a:t>
            </a:r>
            <a:r>
              <a:rPr lang="en-US" sz="1800" spc="6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60" dirty="0" smtClean="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and login.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200000"/>
              </a:lnSpc>
              <a:spcAft>
                <a:spcPts val="1275"/>
              </a:spcAft>
              <a:buFont typeface="+mj-lt"/>
              <a:buAutoNum type="arabicPeriod"/>
            </a:pPr>
            <a:r>
              <a:rPr lang="en-IN" sz="1800" b="0" spc="60" dirty="0">
                <a:solidFill>
                  <a:srgbClr val="222222"/>
                </a:solidFill>
                <a:effectLst/>
                <a:latin typeface="Times New Roman" panose="02020603050405020304" pitchFamily="18" charset="0"/>
              </a:rPr>
              <a:t>Validate user information </a:t>
            </a:r>
            <a:r>
              <a:rPr lang="en-IN" sz="1800" b="0" spc="60" dirty="0" smtClean="0">
                <a:solidFill>
                  <a:srgbClr val="222222"/>
                </a:solidFill>
                <a:effectLst/>
                <a:latin typeface="Times New Roman" panose="02020603050405020304" pitchFamily="18" charset="0"/>
              </a:rPr>
              <a:t>of user through </a:t>
            </a:r>
            <a:r>
              <a:rPr lang="en-IN" sz="1800" b="0" spc="60" dirty="0">
                <a:solidFill>
                  <a:srgbClr val="222222"/>
                </a:solidFill>
                <a:effectLst/>
                <a:latin typeface="Times New Roman" panose="02020603050405020304" pitchFamily="18" charset="0"/>
              </a:rPr>
              <a:t>database.</a:t>
            </a:r>
            <a:endParaRPr lang="en-IN" sz="1800" b="1" dirty="0">
              <a:effectLst/>
              <a:latin typeface="Times New Roman" panose="02020603050405020304" pitchFamily="18" charset="0"/>
            </a:endParaRPr>
          </a:p>
          <a:p>
            <a:pPr marL="800100" lvl="1" indent="-342900" algn="just">
              <a:lnSpc>
                <a:spcPct val="200000"/>
              </a:lnSpc>
              <a:spcAft>
                <a:spcPts val="1275"/>
              </a:spcAft>
              <a:buFont typeface="+mj-lt"/>
              <a:buAutoNum type="arabicPeriod"/>
            </a:pPr>
            <a:r>
              <a:rPr lang="en-US" sz="1800" spc="60" dirty="0" smtClean="0">
                <a:solidFill>
                  <a:srgbClr val="222222"/>
                </a:solidFill>
                <a:latin typeface="Times New Roman" panose="02020603050405020304" pitchFamily="18" charset="0"/>
              </a:rPr>
              <a:t>To demonstrate order &amp; payment process of a product.</a:t>
            </a:r>
            <a:endParaRPr lang="en-IN" sz="1800" b="1" dirty="0">
              <a:effectLst/>
              <a:latin typeface="Times New Roman" panose="02020603050405020304" pitchFamily="18" charset="0"/>
            </a:endParaRPr>
          </a:p>
        </p:txBody>
      </p:sp>
    </p:spTree>
    <p:extLst>
      <p:ext uri="{BB962C8B-B14F-4D97-AF65-F5344CB8AC3E}">
        <p14:creationId xmlns:p14="http://schemas.microsoft.com/office/powerpoint/2010/main" val="122431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95400"/>
            <a:ext cx="6798734" cy="1303867"/>
          </a:xfrm>
        </p:spPr>
        <p:txBody>
          <a:bodyPr/>
          <a:lstStyle/>
          <a:p>
            <a:r>
              <a:rPr lang="en-US" dirty="0">
                <a:solidFill>
                  <a:srgbClr val="002060"/>
                </a:solidFill>
                <a:latin typeface="Times New Roman" pitchFamily="18" charset="0"/>
                <a:cs typeface="Times New Roman" pitchFamily="18" charset="0"/>
              </a:rPr>
              <a:t>Technology stack</a:t>
            </a:r>
          </a:p>
        </p:txBody>
      </p:sp>
      <p:sp>
        <p:nvSpPr>
          <p:cNvPr id="3" name="Content Placeholder 2"/>
          <p:cNvSpPr>
            <a:spLocks noGrp="1"/>
          </p:cNvSpPr>
          <p:nvPr>
            <p:ph idx="1"/>
          </p:nvPr>
        </p:nvSpPr>
        <p:spPr>
          <a:xfrm>
            <a:off x="1600200" y="2819400"/>
            <a:ext cx="6019800" cy="3352800"/>
          </a:xfrm>
        </p:spPr>
        <p:txBody>
          <a:bodyPr>
            <a:normAutofit/>
          </a:bodyPr>
          <a:lstStyle/>
          <a:p>
            <a:pPr marL="342900" indent="-342900">
              <a:lnSpc>
                <a:spcPct val="150000"/>
              </a:lnSpc>
              <a:buFont typeface="+mj-lt"/>
              <a:buAutoNum type="arabicPeriod"/>
            </a:pPr>
            <a:r>
              <a:rPr lang="en-US" sz="1800" dirty="0">
                <a:latin typeface="Times New Roman" pitchFamily="18" charset="0"/>
                <a:cs typeface="Times New Roman" pitchFamily="18" charset="0"/>
              </a:rPr>
              <a:t>Angular – Frontend</a:t>
            </a:r>
          </a:p>
          <a:p>
            <a:pPr marL="342900" indent="-342900">
              <a:lnSpc>
                <a:spcPct val="150000"/>
              </a:lnSpc>
              <a:buFont typeface="+mj-lt"/>
              <a:buAutoNum type="arabicPeriod"/>
            </a:pPr>
            <a:r>
              <a:rPr lang="en-US" sz="1800" dirty="0">
                <a:latin typeface="Times New Roman" pitchFamily="18" charset="0"/>
                <a:cs typeface="Times New Roman" pitchFamily="18" charset="0"/>
              </a:rPr>
              <a:t>NodeJS &amp; Express – Backend</a:t>
            </a:r>
          </a:p>
          <a:p>
            <a:pPr marL="342900" indent="-342900">
              <a:lnSpc>
                <a:spcPct val="150000"/>
              </a:lnSpc>
              <a:buFont typeface="+mj-lt"/>
              <a:buAutoNum type="arabicPeriod"/>
            </a:pPr>
            <a:r>
              <a:rPr lang="en-US" sz="1800" dirty="0">
                <a:latin typeface="Times New Roman" pitchFamily="18" charset="0"/>
                <a:cs typeface="Times New Roman" pitchFamily="18" charset="0"/>
              </a:rPr>
              <a:t>Bootstrap &amp; Font awesome – Design</a:t>
            </a:r>
          </a:p>
          <a:p>
            <a:pPr marL="342900" indent="-342900">
              <a:lnSpc>
                <a:spcPct val="150000"/>
              </a:lnSpc>
              <a:buFont typeface="+mj-lt"/>
              <a:buAutoNum type="arabicPeriod"/>
            </a:pPr>
            <a:r>
              <a:rPr lang="en-US" sz="1800" dirty="0" smtClean="0">
                <a:latin typeface="Times New Roman" pitchFamily="18" charset="0"/>
                <a:cs typeface="Times New Roman" pitchFamily="18" charset="0"/>
              </a:rPr>
              <a:t>RestAPI, </a:t>
            </a:r>
            <a:r>
              <a:rPr lang="en-US" sz="1800" dirty="0" smtClean="0">
                <a:latin typeface="Times New Roman" pitchFamily="18" charset="0"/>
                <a:cs typeface="Times New Roman" pitchFamily="18" charset="0"/>
              </a:rPr>
              <a:t>JWT &amp; </a:t>
            </a:r>
            <a:r>
              <a:rPr lang="en-US" sz="1800" dirty="0">
                <a:latin typeface="Times New Roman" pitchFamily="18" charset="0"/>
                <a:cs typeface="Times New Roman" pitchFamily="18" charset="0"/>
              </a:rPr>
              <a:t>Fake store api</a:t>
            </a:r>
          </a:p>
          <a:p>
            <a:pPr marL="342900" indent="-342900">
              <a:lnSpc>
                <a:spcPct val="150000"/>
              </a:lnSpc>
              <a:buFont typeface="+mj-lt"/>
              <a:buAutoNum type="arabicPeriod"/>
            </a:pPr>
            <a:r>
              <a:rPr lang="en-US" sz="1800" dirty="0">
                <a:latin typeface="Times New Roman" pitchFamily="18" charset="0"/>
                <a:cs typeface="Times New Roman" pitchFamily="18" charset="0"/>
              </a:rPr>
              <a:t>Mongo Atlas – Database</a:t>
            </a:r>
          </a:p>
          <a:p>
            <a:pPr marL="342900" indent="-342900">
              <a:lnSpc>
                <a:spcPct val="150000"/>
              </a:lnSpc>
              <a:buFont typeface="+mj-lt"/>
              <a:buAutoNum type="arabicPeriod"/>
            </a:pPr>
            <a:r>
              <a:rPr lang="en-US" sz="1800" dirty="0">
                <a:latin typeface="Times New Roman" pitchFamily="18" charset="0"/>
                <a:cs typeface="Times New Roman" pitchFamily="18" charset="0"/>
              </a:rPr>
              <a:t>VS Code editor</a:t>
            </a:r>
          </a:p>
        </p:txBody>
      </p:sp>
    </p:spTree>
    <p:extLst>
      <p:ext uri="{BB962C8B-B14F-4D97-AF65-F5344CB8AC3E}">
        <p14:creationId xmlns:p14="http://schemas.microsoft.com/office/powerpoint/2010/main" val="193428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39528"/>
            <a:ext cx="7543800" cy="1450757"/>
          </a:xfrm>
        </p:spPr>
        <p:txBody>
          <a:bodyPr/>
          <a:lstStyle/>
          <a:p>
            <a:r>
              <a:rPr lang="en-US" dirty="0">
                <a:solidFill>
                  <a:srgbClr val="002060"/>
                </a:solidFill>
                <a:latin typeface="Times New Roman" pitchFamily="18" charset="0"/>
                <a:cs typeface="Times New Roman" pitchFamily="18" charset="0"/>
              </a:rPr>
              <a:t>Components added</a:t>
            </a:r>
          </a:p>
        </p:txBody>
      </p:sp>
      <p:sp>
        <p:nvSpPr>
          <p:cNvPr id="3" name="Content Placeholder 2"/>
          <p:cNvSpPr>
            <a:spLocks noGrp="1"/>
          </p:cNvSpPr>
          <p:nvPr>
            <p:ph idx="1"/>
          </p:nvPr>
        </p:nvSpPr>
        <p:spPr>
          <a:xfrm>
            <a:off x="914400" y="2362200"/>
            <a:ext cx="7416800" cy="3664804"/>
          </a:xfrm>
        </p:spPr>
        <p:txBody>
          <a:bodyPr/>
          <a:lstStyle/>
          <a:p>
            <a:pPr marL="457200" indent="-457200">
              <a:lnSpc>
                <a:spcPct val="150000"/>
              </a:lnSpc>
              <a:buFont typeface="+mj-lt"/>
              <a:buAutoNum type="arabicPeriod"/>
            </a:pPr>
            <a:r>
              <a:rPr lang="en-US" dirty="0">
                <a:latin typeface="Times New Roman" pitchFamily="18" charset="0"/>
                <a:cs typeface="Times New Roman" pitchFamily="18" charset="0"/>
              </a:rPr>
              <a:t>Header – It contains the home page with carousel of products and </a:t>
            </a:r>
            <a:r>
              <a:rPr lang="en-US" dirty="0" smtClean="0">
                <a:latin typeface="Times New Roman" pitchFamily="18" charset="0"/>
                <a:cs typeface="Times New Roman" pitchFamily="18" charset="0"/>
              </a:rPr>
              <a:t>categories.</a:t>
            </a:r>
            <a:endParaRPr lang="en-US" dirty="0">
              <a:latin typeface="Times New Roman" pitchFamily="18" charset="0"/>
              <a:cs typeface="Times New Roman" pitchFamily="18" charset="0"/>
            </a:endParaRPr>
          </a:p>
          <a:p>
            <a:pPr marL="457200" indent="-457200">
              <a:lnSpc>
                <a:spcPct val="150000"/>
              </a:lnSpc>
              <a:buFont typeface="+mj-lt"/>
              <a:buAutoNum type="arabicPeriod"/>
            </a:pPr>
            <a:r>
              <a:rPr lang="en-US" dirty="0">
                <a:latin typeface="Times New Roman" pitchFamily="18" charset="0"/>
                <a:cs typeface="Times New Roman" pitchFamily="18" charset="0"/>
              </a:rPr>
              <a:t>Cart – Products added to the </a:t>
            </a:r>
            <a:r>
              <a:rPr lang="en-US" dirty="0" smtClean="0">
                <a:latin typeface="Times New Roman" pitchFamily="18" charset="0"/>
                <a:cs typeface="Times New Roman" pitchFamily="18" charset="0"/>
              </a:rPr>
              <a:t>cart and their details.</a:t>
            </a:r>
            <a:endParaRPr lang="en-US" dirty="0">
              <a:latin typeface="Times New Roman" pitchFamily="18" charset="0"/>
              <a:cs typeface="Times New Roman" pitchFamily="18" charset="0"/>
            </a:endParaRPr>
          </a:p>
          <a:p>
            <a:pPr marL="457200" indent="-457200">
              <a:lnSpc>
                <a:spcPct val="150000"/>
              </a:lnSpc>
              <a:buFont typeface="+mj-lt"/>
              <a:buAutoNum type="arabicPeriod"/>
            </a:pPr>
            <a:r>
              <a:rPr lang="en-US" dirty="0">
                <a:latin typeface="Times New Roman" pitchFamily="18" charset="0"/>
                <a:cs typeface="Times New Roman" pitchFamily="18" charset="0"/>
              </a:rPr>
              <a:t>Login – Login </a:t>
            </a:r>
            <a:r>
              <a:rPr lang="en-US" dirty="0" smtClean="0">
                <a:latin typeface="Times New Roman" pitchFamily="18" charset="0"/>
                <a:cs typeface="Times New Roman" pitchFamily="18" charset="0"/>
              </a:rPr>
              <a:t>page for old user.</a:t>
            </a:r>
            <a:endParaRPr lang="en-US" dirty="0">
              <a:latin typeface="Times New Roman" pitchFamily="18" charset="0"/>
              <a:cs typeface="Times New Roman" pitchFamily="18" charset="0"/>
            </a:endParaRPr>
          </a:p>
          <a:p>
            <a:pPr marL="457200" indent="-457200">
              <a:lnSpc>
                <a:spcPct val="150000"/>
              </a:lnSpc>
              <a:buFont typeface="+mj-lt"/>
              <a:buAutoNum type="arabicPeriod"/>
            </a:pPr>
            <a:r>
              <a:rPr lang="en-US" dirty="0">
                <a:latin typeface="Times New Roman" pitchFamily="18" charset="0"/>
                <a:cs typeface="Times New Roman" pitchFamily="18" charset="0"/>
              </a:rPr>
              <a:t>Registration – </a:t>
            </a:r>
            <a:r>
              <a:rPr lang="en-US" dirty="0" smtClean="0">
                <a:latin typeface="Times New Roman" pitchFamily="18" charset="0"/>
                <a:cs typeface="Times New Roman" pitchFamily="18" charset="0"/>
              </a:rPr>
              <a:t>Registration page for new user.</a:t>
            </a:r>
            <a:endParaRPr lang="en-US" dirty="0">
              <a:latin typeface="Times New Roman" pitchFamily="18" charset="0"/>
              <a:cs typeface="Times New Roman" pitchFamily="18" charset="0"/>
            </a:endParaRPr>
          </a:p>
          <a:p>
            <a:pPr marL="457200" indent="-457200">
              <a:lnSpc>
                <a:spcPct val="150000"/>
              </a:lnSpc>
              <a:buFont typeface="+mj-lt"/>
              <a:buAutoNum type="arabicPeriod"/>
            </a:pPr>
            <a:r>
              <a:rPr lang="en-US" dirty="0">
                <a:latin typeface="Times New Roman" pitchFamily="18" charset="0"/>
                <a:cs typeface="Times New Roman" pitchFamily="18" charset="0"/>
              </a:rPr>
              <a:t>Payment – </a:t>
            </a:r>
            <a:r>
              <a:rPr lang="en-US" dirty="0" smtClean="0">
                <a:latin typeface="Times New Roman" pitchFamily="18" charset="0"/>
                <a:cs typeface="Times New Roman" pitchFamily="18" charset="0"/>
              </a:rPr>
              <a:t>Transaction </a:t>
            </a:r>
            <a:r>
              <a:rPr lang="en-US" dirty="0">
                <a:latin typeface="Times New Roman" pitchFamily="18" charset="0"/>
                <a:cs typeface="Times New Roman" pitchFamily="18" charset="0"/>
              </a:rPr>
              <a:t>of the </a:t>
            </a:r>
            <a:r>
              <a:rPr lang="en-US" dirty="0" smtClean="0">
                <a:latin typeface="Times New Roman" pitchFamily="18" charset="0"/>
                <a:cs typeface="Times New Roman" pitchFamily="18" charset="0"/>
              </a:rPr>
              <a:t>product purchased.</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30983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2164"/>
            <a:ext cx="7543800" cy="1450757"/>
          </a:xfrm>
        </p:spPr>
        <p:txBody>
          <a:bodyPr/>
          <a:lstStyle/>
          <a:p>
            <a:r>
              <a:rPr lang="en-US" dirty="0">
                <a:latin typeface="Times New Roman" pitchFamily="18" charset="0"/>
                <a:cs typeface="Times New Roman" pitchFamily="18" charset="0"/>
              </a:rPr>
              <a:t>Modules &amp; services used</a:t>
            </a:r>
          </a:p>
        </p:txBody>
      </p:sp>
      <p:sp>
        <p:nvSpPr>
          <p:cNvPr id="3" name="Content Placeholder 2"/>
          <p:cNvSpPr>
            <a:spLocks noGrp="1"/>
          </p:cNvSpPr>
          <p:nvPr>
            <p:ph idx="1"/>
          </p:nvPr>
        </p:nvSpPr>
        <p:spPr>
          <a:xfrm>
            <a:off x="838200" y="1905000"/>
            <a:ext cx="7620000" cy="4267200"/>
          </a:xfrm>
        </p:spPr>
        <p:txBody>
          <a:bodyPr>
            <a:normAutofit fontScale="85000" lnSpcReduction="20000"/>
          </a:bodyPr>
          <a:lstStyle/>
          <a:p>
            <a:pPr marL="457200" indent="-457200">
              <a:lnSpc>
                <a:spcPct val="150000"/>
              </a:lnSpc>
              <a:buFont typeface="+mj-lt"/>
              <a:buAutoNum type="arabicPeriod"/>
            </a:pPr>
            <a:r>
              <a:rPr lang="en-US" sz="1800" dirty="0">
                <a:latin typeface="Times New Roman" pitchFamily="18" charset="0"/>
                <a:cs typeface="Times New Roman" pitchFamily="18" charset="0"/>
              </a:rPr>
              <a:t>Forms </a:t>
            </a:r>
            <a:r>
              <a:rPr lang="en-US" sz="1800" dirty="0" smtClean="0">
                <a:latin typeface="Times New Roman" pitchFamily="18" charset="0"/>
                <a:cs typeface="Times New Roman" pitchFamily="18" charset="0"/>
              </a:rPr>
              <a:t>Module - </a:t>
            </a:r>
            <a:r>
              <a:rPr lang="en-US" sz="1600" dirty="0"/>
              <a:t>It allows you to isolate and work with a specific form on a HTML page.</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Ngb </a:t>
            </a:r>
            <a:r>
              <a:rPr lang="en-US" sz="1800" dirty="0" smtClean="0">
                <a:latin typeface="Times New Roman" pitchFamily="18" charset="0"/>
                <a:cs typeface="Times New Roman" pitchFamily="18" charset="0"/>
              </a:rPr>
              <a:t>Module - </a:t>
            </a:r>
            <a:r>
              <a:rPr lang="en-US" sz="1600" dirty="0"/>
              <a:t>It declares which components, directives, and pipes belong to the module.</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Browser </a:t>
            </a:r>
            <a:r>
              <a:rPr lang="en-US" sz="1800" dirty="0" smtClean="0">
                <a:latin typeface="Times New Roman" pitchFamily="18" charset="0"/>
                <a:cs typeface="Times New Roman" pitchFamily="18" charset="0"/>
              </a:rPr>
              <a:t>Module - </a:t>
            </a:r>
            <a:r>
              <a:rPr lang="en-US" sz="1600" dirty="0"/>
              <a:t>It provides services that are essential to launch and run a browser application.</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HTTP Client </a:t>
            </a:r>
            <a:r>
              <a:rPr lang="en-US" sz="1800" dirty="0" smtClean="0">
                <a:latin typeface="Times New Roman" pitchFamily="18" charset="0"/>
                <a:cs typeface="Times New Roman" pitchFamily="18" charset="0"/>
              </a:rPr>
              <a:t>Module - </a:t>
            </a:r>
            <a:r>
              <a:rPr lang="en-US" sz="1600" dirty="0"/>
              <a:t>It is a service module provided by Angular that allows us to perform HTTP requests and easily manipulate those requests and their responses.</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RestAPI </a:t>
            </a:r>
            <a:r>
              <a:rPr lang="en-US" sz="1800" dirty="0" smtClean="0">
                <a:latin typeface="Times New Roman" pitchFamily="18" charset="0"/>
                <a:cs typeface="Times New Roman" pitchFamily="18" charset="0"/>
              </a:rPr>
              <a:t>service - </a:t>
            </a:r>
            <a:r>
              <a:rPr lang="en-US" sz="1800" dirty="0"/>
              <a:t>It uses HTTP requests to access and use data. That data can be used to GET, PUT, POST and DELETE data types.</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Data </a:t>
            </a:r>
            <a:r>
              <a:rPr lang="en-US" sz="1800" dirty="0" smtClean="0">
                <a:latin typeface="Times New Roman" pitchFamily="18" charset="0"/>
                <a:cs typeface="Times New Roman" pitchFamily="18" charset="0"/>
              </a:rPr>
              <a:t>service - </a:t>
            </a:r>
            <a:r>
              <a:rPr lang="en-US" sz="1800" dirty="0"/>
              <a:t>They focus on presenting </a:t>
            </a:r>
            <a:r>
              <a:rPr lang="en-US" sz="1800" i="1" dirty="0"/>
              <a:t>data</a:t>
            </a:r>
            <a:r>
              <a:rPr lang="en-US" sz="1800" dirty="0"/>
              <a:t> and delegate </a:t>
            </a:r>
            <a:r>
              <a:rPr lang="en-US" sz="1800" i="1" dirty="0"/>
              <a:t>data</a:t>
            </a:r>
            <a:r>
              <a:rPr lang="en-US" sz="1800" dirty="0"/>
              <a:t> access to a </a:t>
            </a:r>
            <a:r>
              <a:rPr lang="en-US" sz="1800" i="1" dirty="0"/>
              <a:t>service.</a:t>
            </a:r>
            <a:endParaRPr lang="en-US" sz="1800" dirty="0">
              <a:latin typeface="Times New Roman" pitchFamily="18" charset="0"/>
              <a:cs typeface="Times New Roman" pitchFamily="18" charset="0"/>
            </a:endParaRPr>
          </a:p>
          <a:p>
            <a:pPr marL="457200" indent="-457200">
              <a:lnSpc>
                <a:spcPct val="150000"/>
              </a:lnSpc>
              <a:buFont typeface="+mj-lt"/>
              <a:buAutoNum type="arabicPeriod"/>
            </a:pPr>
            <a:r>
              <a:rPr lang="en-US" sz="1800" dirty="0">
                <a:latin typeface="Times New Roman" pitchFamily="18" charset="0"/>
                <a:cs typeface="Times New Roman" pitchFamily="18" charset="0"/>
              </a:rPr>
              <a:t>Auth Guard </a:t>
            </a:r>
            <a:r>
              <a:rPr lang="en-US" sz="1800" dirty="0" smtClean="0">
                <a:latin typeface="Times New Roman" pitchFamily="18" charset="0"/>
                <a:cs typeface="Times New Roman" pitchFamily="18" charset="0"/>
              </a:rPr>
              <a:t>service - </a:t>
            </a:r>
            <a:r>
              <a:rPr lang="en-US" sz="1800" dirty="0"/>
              <a:t>It decides whether the user has access/permission to view specific page / route / path in the application or not.</a:t>
            </a:r>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4150482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_rels/them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5.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Banded" id="{98DFF888-2449-4D28-977C-6306C017633E}" vid="{9792607F-9579-4224-82FF-9C88C3E1E53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3.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C20BADFE-D095-436F-9677-9264042809F0}"/>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4"/>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E4E49EB0-FB00-41F5-9359-4843D783A23D}"/>
    </a:ext>
  </a:extLst>
</a:theme>
</file>

<file path=ppt/theme/theme5.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6.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xmlns="" name="Droplet" id="{8984A317-299A-4E50-B45D-BFC9EDE2337A}" vid="{A633B6A3-9E7F-4C10-9C98-2517A3134361}"/>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8.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9.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Retrospect</Template>
  <TotalTime>219</TotalTime>
  <Words>529</Words>
  <Application>Microsoft Office PowerPoint</Application>
  <PresentationFormat>On-screen Show (4:3)</PresentationFormat>
  <Paragraphs>79</Paragraphs>
  <Slides>18</Slides>
  <Notes>1</Notes>
  <HiddenSlides>0</HiddenSlides>
  <MMClips>0</MMClips>
  <ScaleCrop>false</ScaleCrop>
  <HeadingPairs>
    <vt:vector size="4" baseType="variant">
      <vt:variant>
        <vt:lpstr>Theme</vt:lpstr>
      </vt:variant>
      <vt:variant>
        <vt:i4>9</vt:i4>
      </vt:variant>
      <vt:variant>
        <vt:lpstr>Slide Titles</vt:lpstr>
      </vt:variant>
      <vt:variant>
        <vt:i4>18</vt:i4>
      </vt:variant>
    </vt:vector>
  </HeadingPairs>
  <TitlesOfParts>
    <vt:vector size="27" baseType="lpstr">
      <vt:lpstr>Banded</vt:lpstr>
      <vt:lpstr>Gallery</vt:lpstr>
      <vt:lpstr>Savon</vt:lpstr>
      <vt:lpstr>Organic</vt:lpstr>
      <vt:lpstr>Retrospect</vt:lpstr>
      <vt:lpstr>Droplet</vt:lpstr>
      <vt:lpstr>Dividend</vt:lpstr>
      <vt:lpstr>Wood Type</vt:lpstr>
      <vt:lpstr>1_Organic</vt:lpstr>
      <vt:lpstr>PowerPoint Presentation</vt:lpstr>
      <vt:lpstr>Index</vt:lpstr>
      <vt:lpstr>   Introduction</vt:lpstr>
      <vt:lpstr>   Introduction</vt:lpstr>
      <vt:lpstr>Features of the website</vt:lpstr>
      <vt:lpstr>Objective</vt:lpstr>
      <vt:lpstr>Technology stack</vt:lpstr>
      <vt:lpstr>Components added</vt:lpstr>
      <vt:lpstr>Modules &amp; services used</vt:lpstr>
      <vt:lpstr>ER Diagram</vt:lpstr>
      <vt:lpstr>Results</vt:lpstr>
      <vt:lpstr>PowerPoint Presentation</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dc:creator>
  <cp:lastModifiedBy>A</cp:lastModifiedBy>
  <cp:revision>21</cp:revision>
  <dcterms:created xsi:type="dcterms:W3CDTF">2021-11-21T08:15:26Z</dcterms:created>
  <dcterms:modified xsi:type="dcterms:W3CDTF">2021-11-24T09:22:19Z</dcterms:modified>
</cp:coreProperties>
</file>